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856" r:id="rId4"/>
    <p:sldId id="909" r:id="rId5"/>
    <p:sldId id="936" r:id="rId6"/>
    <p:sldId id="835" r:id="rId7"/>
    <p:sldId id="836" r:id="rId8"/>
    <p:sldId id="845" r:id="rId9"/>
    <p:sldId id="843" r:id="rId10"/>
    <p:sldId id="846" r:id="rId11"/>
    <p:sldId id="851" r:id="rId12"/>
    <p:sldId id="890" r:id="rId13"/>
    <p:sldId id="898" r:id="rId14"/>
    <p:sldId id="899" r:id="rId15"/>
    <p:sldId id="891" r:id="rId16"/>
    <p:sldId id="921" r:id="rId17"/>
    <p:sldId id="922" r:id="rId18"/>
    <p:sldId id="937" r:id="rId19"/>
    <p:sldId id="910" r:id="rId20"/>
    <p:sldId id="887" r:id="rId21"/>
    <p:sldId id="938" r:id="rId22"/>
    <p:sldId id="939" r:id="rId23"/>
    <p:sldId id="941" r:id="rId24"/>
    <p:sldId id="945" r:id="rId25"/>
    <p:sldId id="942" r:id="rId26"/>
    <p:sldId id="946" r:id="rId27"/>
    <p:sldId id="943" r:id="rId28"/>
    <p:sldId id="947" r:id="rId29"/>
    <p:sldId id="944" r:id="rId30"/>
    <p:sldId id="940" r:id="rId31"/>
    <p:sldId id="930" r:id="rId32"/>
    <p:sldId id="331" r:id="rId33"/>
    <p:sldId id="332" r:id="rId34"/>
    <p:sldId id="418" r:id="rId3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0"/>
    <p:restoredTop sz="94685"/>
  </p:normalViewPr>
  <p:slideViewPr>
    <p:cSldViewPr snapToGrid="0" snapToObjects="1">
      <p:cViewPr varScale="1">
        <p:scale>
          <a:sx n="77" d="100"/>
          <a:sy n="77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somar(a, </a:t>
            </a:r>
            <a:r>
              <a:rPr lang="pt-BR" sz="4000" dirty="0" err="1"/>
              <a:t>b</a:t>
            </a:r>
            <a:r>
              <a:rPr lang="pt-BR" sz="4000" dirty="0"/>
              <a:t>) {</a:t>
            </a:r>
          </a:p>
          <a:p>
            <a:r>
              <a:rPr lang="pt-BR" sz="4000" dirty="0"/>
              <a:t>  </a:t>
            </a:r>
            <a:r>
              <a:rPr lang="pt-BR" sz="4000" dirty="0" err="1">
                <a:highlight>
                  <a:srgbClr val="FFFF00"/>
                </a:highlight>
              </a:rPr>
              <a:t>return</a:t>
            </a:r>
            <a:r>
              <a:rPr lang="pt-BR" sz="4000" dirty="0">
                <a:highlight>
                  <a:srgbClr val="FFFF00"/>
                </a:highlight>
              </a:rPr>
              <a:t> a + </a:t>
            </a:r>
            <a:r>
              <a:rPr lang="pt-BR" sz="4000" dirty="0" err="1">
                <a:highlight>
                  <a:srgbClr val="FFFF00"/>
                </a:highlight>
              </a:rPr>
              <a:t>b</a:t>
            </a:r>
            <a:r>
              <a:rPr lang="pt-BR" sz="4000" dirty="0">
                <a:highlight>
                  <a:srgbClr val="FFFF00"/>
                </a:highlight>
              </a:rPr>
              <a:t>;</a:t>
            </a:r>
          </a:p>
          <a:p>
            <a:r>
              <a:rPr lang="pt-BR" sz="4000" dirty="0"/>
              <a:t>}</a:t>
            </a:r>
          </a:p>
          <a:p>
            <a:r>
              <a:rPr lang="pt-BR" sz="4000" dirty="0" err="1"/>
              <a:t>let</a:t>
            </a:r>
            <a:r>
              <a:rPr lang="pt-BR" sz="4000" dirty="0"/>
              <a:t> resultado = somar(3, 5);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6197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var dobro = </a:t>
            </a:r>
            <a:r>
              <a:rPr lang="pt-BR" sz="3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{</a:t>
            </a:r>
            <a:endParaRPr lang="pt-BR" sz="36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	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* 2;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}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var num =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(prompt("Número: "));</a:t>
            </a:r>
            <a:endParaRPr lang="pt-BR" sz="36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pt-BR" sz="36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pt-BR" sz="36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("O dobro é: " + dobro(num));</a:t>
            </a:r>
            <a:endParaRPr lang="pt-BR" sz="320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 ANÔNIMA</a:t>
            </a:r>
          </a:p>
        </p:txBody>
      </p:sp>
    </p:spTree>
    <p:extLst>
      <p:ext uri="{BB962C8B-B14F-4D97-AF65-F5344CB8AC3E}">
        <p14:creationId xmlns:p14="http://schemas.microsoft.com/office/powerpoint/2010/main" val="64935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15: MODELO CLIENTE – SERVIDOR E PADRÃO MVC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91FCFF11-D67C-0750-9F01-D7F6232E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65" y="34302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2D84D5-A6AE-1558-D88F-E6B226A54C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MODELO CLIENTE-SERVIDOR</a:t>
            </a:r>
          </a:p>
        </p:txBody>
      </p:sp>
      <p:sp>
        <p:nvSpPr>
          <p:cNvPr id="4" name="AutoShape 2" descr="Material Didático - IMD">
            <a:extLst>
              <a:ext uri="{FF2B5EF4-FFF2-40B4-BE49-F238E27FC236}">
                <a16:creationId xmlns:a16="http://schemas.microsoft.com/office/drawing/2014/main" id="{80EAFD3D-97C9-D80A-A538-1520FA92AF84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308AE4-A54F-6FFD-2377-1693462E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52" y="1513490"/>
            <a:ext cx="9380223" cy="4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EE3443-BD3E-4B40-9C99-BB95A746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AB6A78-A8E0-40C4-F3A0-76DA3C90BF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MVC</a:t>
            </a:r>
          </a:p>
        </p:txBody>
      </p:sp>
      <p:pic>
        <p:nvPicPr>
          <p:cNvPr id="2050" name="Picture 2" descr="Padrão MVC (Model-View-Controller) Tutorial">
            <a:extLst>
              <a:ext uri="{FF2B5EF4-FFF2-40B4-BE49-F238E27FC236}">
                <a16:creationId xmlns:a16="http://schemas.microsoft.com/office/drawing/2014/main" id="{EDAD95FE-4F9A-419A-D0FA-C2434AA6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842992"/>
            <a:ext cx="10766962" cy="32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6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LIÇÃO 16 – CONCEITO DE FRONT E BACK-END, SPA E SCRIPTS DO LADO DO SERVIDOR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AE43400F-A4E8-92C9-ED45-7593CF45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516" y="34302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2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front-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 preocupa com a interface do usuário e a apresentação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70984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652DE-54E4-9489-697D-7DC6590B1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back-end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é o responsável por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receber esses dados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bem como processá-los e persisti-los, por exemplo, em um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banco de dados</a:t>
            </a:r>
            <a:endParaRPr lang="pt-BR" sz="4000" dirty="0"/>
          </a:p>
          <a:p>
            <a:endParaRPr lang="pt-BR" sz="40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3D53CC-CDEA-782D-F06F-C27F1A0697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FRONT-END – BACK-END</a:t>
            </a:r>
          </a:p>
        </p:txBody>
      </p:sp>
    </p:spTree>
    <p:extLst>
      <p:ext uri="{BB962C8B-B14F-4D97-AF65-F5344CB8AC3E}">
        <p14:creationId xmlns:p14="http://schemas.microsoft.com/office/powerpoint/2010/main" val="21173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6D96B2B-528D-AD14-69BA-3AC800CA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 </a:t>
            </a:r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elimina a latência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Semelhante a aplicação desktop</a:t>
            </a:r>
          </a:p>
          <a:p>
            <a:r>
              <a:rPr lang="pt-BR" sz="40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Semelhante a aplicação que não é web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6A3994-CF51-5916-0438-2516FCCB8F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155504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9D88A5-EC42-B1ED-81A0-4B390536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rquitetura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desenvolvimento de aplicações web que se caracteriza por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carregar todo o conteúdo da aplicação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em uma única página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40B917-797C-5BF3-C117-D3FAC8F2D8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SPA</a:t>
            </a:r>
          </a:p>
        </p:txBody>
      </p:sp>
    </p:spTree>
    <p:extLst>
      <p:ext uri="{BB962C8B-B14F-4D97-AF65-F5344CB8AC3E}">
        <p14:creationId xmlns:p14="http://schemas.microsoft.com/office/powerpoint/2010/main" val="252007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  <p:pic>
        <p:nvPicPr>
          <p:cNvPr id="2" name="Imagem 1" descr="Uma imagem contendo pessoa, no interior, vestindo, boneca&#10;&#10;Descrição gerada automaticamente">
            <a:extLst>
              <a:ext uri="{FF2B5EF4-FFF2-40B4-BE49-F238E27FC236}">
                <a16:creationId xmlns:a16="http://schemas.microsoft.com/office/drawing/2014/main" id="{2E0F470C-799A-0DF3-EFFD-2BD3895D9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85" y="345005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E ESSA SEMANA?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33" y="5398401"/>
            <a:ext cx="9925395" cy="1043588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/SEMANA-PROVA-5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Espaço Reservado para Imagem 6" descr="Imagem em preto e branco de pessoa olhando para a câmera&#10;&#10;Descrição gerada automaticamente">
            <a:extLst>
              <a:ext uri="{FF2B5EF4-FFF2-40B4-BE49-F238E27FC236}">
                <a16:creationId xmlns:a16="http://schemas.microsoft.com/office/drawing/2014/main" id="{DA1BD52A-BB54-D8BE-8B96-9BD055F0B4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407" b="21407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DF3D155C-1A2A-2126-5E66-B34B4DC6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14" y="34302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91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14811-93E7-45C6-C8E0-7EE54B5B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IMPLEMENTAR UM DESAFIO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3CD6E1-F7C2-555E-D621-7A3C0CEA1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Imagem 5" descr="Mulher olhando para o lado&#10;&#10;Descrição gerada automaticamente com confiança média">
            <a:extLst>
              <a:ext uri="{FF2B5EF4-FFF2-40B4-BE49-F238E27FC236}">
                <a16:creationId xmlns:a16="http://schemas.microsoft.com/office/drawing/2014/main" id="{7BDF33A8-FA2B-2735-2631-3D122A6AF22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168" b="21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742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4C17C-9B67-0139-A630-3B28F21D6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VAI TER KAHOOT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70748C-26F1-9F9B-F5AA-AEBE502DB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F0963-63E3-47C0-41A4-A6122A7DFE8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1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5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BF9A022-A039-9566-7DD3-FDD39997E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rgbClr val="343541"/>
                </a:solidFill>
                <a:latin typeface="Söhne"/>
              </a:rPr>
              <a:t>I</a:t>
            </a:r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mplementar um sistema de controle de pedidos de uma churrascaria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2B2652-4AB8-A6D8-5FA3-4D82FCE063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DESAFIO</a:t>
            </a:r>
          </a:p>
        </p:txBody>
      </p:sp>
    </p:spTree>
    <p:extLst>
      <p:ext uri="{BB962C8B-B14F-4D97-AF65-F5344CB8AC3E}">
        <p14:creationId xmlns:p14="http://schemas.microsoft.com/office/powerpoint/2010/main" val="3608024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705434-F78B-1D80-23E7-59F6D9BF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F31328-AB75-F768-1AF1-3DABAC05F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2D303FE-A1F2-5A95-1ADD-D1E454C6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0"/>
            <a:ext cx="9858895" cy="61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F598577-53EE-F43A-A0B1-91D562182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0"/>
            <a:r>
              <a:rPr lang="pt-BR" sz="4000" dirty="0">
                <a:solidFill>
                  <a:srgbClr val="343541"/>
                </a:solidFill>
                <a:latin typeface="Söhne"/>
              </a:rPr>
              <a:t>I</a:t>
            </a:r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) O cliente realiza o pedido pelo garçom (atendimento na mesa), que, então, utiliza-se de um tablet ou smartphone para anotar o pedido do cliente; </a:t>
            </a:r>
          </a:p>
          <a:p>
            <a:pPr marL="228600" indent="0"/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II) A página deve ter recursos que facilitem o atendimento do garçom;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E8792A-1C8A-5E9B-01E5-001508823A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CHURRASCARIA</a:t>
            </a:r>
          </a:p>
        </p:txBody>
      </p:sp>
    </p:spTree>
    <p:extLst>
      <p:ext uri="{BB962C8B-B14F-4D97-AF65-F5344CB8AC3E}">
        <p14:creationId xmlns:p14="http://schemas.microsoft.com/office/powerpoint/2010/main" val="13139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705434-F78B-1D80-23E7-59F6D9BF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F31328-AB75-F768-1AF1-3DABAC05F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2D303FE-A1F2-5A95-1ADD-D1E454C6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0"/>
            <a:ext cx="9858895" cy="61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C89C6C-ECC8-B687-B38E-BE6F52CE3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III) Um desses recursos é a lista de itens que deve conter as opções de carne e outras a opções de bebidas (cervejas, vinhos e refrigerantes), praticamente um menu on-line;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60F44E-B94A-988E-72EC-F53E1BDF09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CHURRASCARIA</a:t>
            </a:r>
          </a:p>
        </p:txBody>
      </p:sp>
    </p:spTree>
    <p:extLst>
      <p:ext uri="{BB962C8B-B14F-4D97-AF65-F5344CB8AC3E}">
        <p14:creationId xmlns:p14="http://schemas.microsoft.com/office/powerpoint/2010/main" val="54678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705434-F78B-1D80-23E7-59F6D9BF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F31328-AB75-F768-1AF1-3DABAC05F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2D303FE-A1F2-5A95-1ADD-D1E454C6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0"/>
            <a:ext cx="9858895" cy="61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58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CEB1E2-A49D-8266-F29B-0ECE9A9C8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28600" indent="0"/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IV) Quando ocorrer a troca entre as opções de carnes e a lista de bebidas, o conteúdo da lista de itens do pedido deve ser automaticamente disponibilizada; e </a:t>
            </a:r>
          </a:p>
          <a:p>
            <a:pPr marL="228600" indent="0"/>
            <a:r>
              <a:rPr lang="pt-BR" sz="4000" b="0" i="0" dirty="0">
                <a:solidFill>
                  <a:srgbClr val="343541"/>
                </a:solidFill>
                <a:effectLst/>
                <a:latin typeface="Söhne"/>
              </a:rPr>
              <a:t>V) A mensagem do pedido do cliente deve ser exibida na própria página de internet.</a:t>
            </a:r>
            <a:endParaRPr lang="pt-BR" sz="4000" dirty="0"/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4454D5-F592-8979-5864-A2C98CACD6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CHURRASCARIA</a:t>
            </a:r>
          </a:p>
        </p:txBody>
      </p:sp>
    </p:spTree>
    <p:extLst>
      <p:ext uri="{BB962C8B-B14F-4D97-AF65-F5344CB8AC3E}">
        <p14:creationId xmlns:p14="http://schemas.microsoft.com/office/powerpoint/2010/main" val="135461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6" name="Imagem 5" descr="Foto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DCD983BC-F533-CB32-7F10-4A500178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46" y="55599"/>
            <a:ext cx="573906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2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705434-F78B-1D80-23E7-59F6D9BF6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F31328-AB75-F768-1AF1-3DABAC05F8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2D303FE-A1F2-5A95-1ADD-D1E454C6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05" y="0"/>
            <a:ext cx="9858895" cy="61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01" y="464919"/>
            <a:ext cx="6681057" cy="3030583"/>
          </a:xfrm>
        </p:spPr>
        <p:txBody>
          <a:bodyPr>
            <a:normAutofit/>
          </a:bodyPr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5471" y="3253591"/>
            <a:ext cx="6963718" cy="1147653"/>
          </a:xfrm>
        </p:spPr>
        <p:txBody>
          <a:bodyPr>
            <a:noAutofit/>
          </a:bodyPr>
          <a:lstStyle/>
          <a:p>
            <a:r>
              <a:rPr lang="pt-BR" sz="4000" dirty="0"/>
              <a:t>https://</a:t>
            </a:r>
            <a:r>
              <a:rPr lang="pt-BR" sz="4000" dirty="0" err="1"/>
              <a:t>github.com</a:t>
            </a:r>
            <a:r>
              <a:rPr lang="pt-BR" sz="4000" dirty="0"/>
              <a:t>/</a:t>
            </a:r>
            <a:r>
              <a:rPr lang="pt-BR" sz="4000" dirty="0" err="1"/>
              <a:t>JoaoChoma</a:t>
            </a:r>
            <a:r>
              <a:rPr lang="pt-BR" sz="4000" dirty="0"/>
              <a:t>/front-</a:t>
            </a:r>
            <a:r>
              <a:rPr lang="pt-BR" sz="4000" dirty="0" err="1"/>
              <a:t>end</a:t>
            </a:r>
            <a:r>
              <a:rPr lang="pt-BR" sz="4000" dirty="0"/>
              <a:t>/</a:t>
            </a:r>
            <a:r>
              <a:rPr lang="pt-BR" sz="4000" dirty="0" err="1"/>
              <a:t>tree</a:t>
            </a:r>
            <a:r>
              <a:rPr lang="pt-BR" sz="4000" dirty="0"/>
              <a:t>/</a:t>
            </a:r>
            <a:r>
              <a:rPr lang="pt-BR" sz="4000" dirty="0" err="1"/>
              <a:t>main</a:t>
            </a:r>
            <a:r>
              <a:rPr lang="pt-BR" sz="4000" dirty="0"/>
              <a:t>/SEMANA-PROVA-5/churrascaria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AEA1561B-D5B6-7B25-D9C2-08849419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0" y="3253591"/>
            <a:ext cx="2897579" cy="28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704A565-FA08-58D1-F249-635F3C6B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Revisão das Lições </a:t>
            </a:r>
          </a:p>
          <a:p>
            <a:r>
              <a:rPr lang="pt-BR" sz="4000" dirty="0"/>
              <a:t>14, 15 e 16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9392A0-C7A7-48B7-976C-62E6500A77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REVISÃO PARA PROVA 05</a:t>
            </a:r>
          </a:p>
        </p:txBody>
      </p:sp>
    </p:spTree>
    <p:extLst>
      <p:ext uri="{BB962C8B-B14F-4D97-AF65-F5344CB8AC3E}">
        <p14:creationId xmlns:p14="http://schemas.microsoft.com/office/powerpoint/2010/main" val="327070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3"/>
            <a:ext cx="7212865" cy="1739339"/>
          </a:xfrm>
        </p:spPr>
        <p:txBody>
          <a:bodyPr>
            <a:normAutofit/>
          </a:bodyPr>
          <a:lstStyle/>
          <a:p>
            <a:r>
              <a:rPr lang="pt-BR" sz="4000" dirty="0"/>
              <a:t>LIÇÃO 14 – FUNÇÕES E EVENTOS EM JAVASCRIPT</a:t>
            </a:r>
            <a:br>
              <a:rPr lang="pt-BR" sz="1800" b="0" i="0" cap="all" dirty="0">
                <a:solidFill>
                  <a:srgbClr val="000000"/>
                </a:solidFill>
                <a:effectLst/>
                <a:latin typeface="Oswald" pitchFamily="2" charset="77"/>
              </a:rPr>
            </a:b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Espaço Reservado para Imagem 8" descr="Homem segurando um microfone&#10;&#10;Descrição gerada automaticamente">
            <a:extLst>
              <a:ext uri="{FF2B5EF4-FFF2-40B4-BE49-F238E27FC236}">
                <a16:creationId xmlns:a16="http://schemas.microsoft.com/office/drawing/2014/main" id="{9AA1D8FE-FDB5-E68F-5616-6DD6ABE173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8426" b="28426"/>
          <a:stretch>
            <a:fillRect/>
          </a:stretch>
        </p:blipFill>
        <p:spPr/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C040B72-460F-FC72-3371-E28BEA16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763" y="1778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As ações são associadas aos eventos que são organizados em módulos ou blocos</a:t>
            </a:r>
          </a:p>
          <a:p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isso temos o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conceito de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modularização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FUNÇÕES E EVENTOS</a:t>
            </a:r>
          </a:p>
        </p:txBody>
      </p:sp>
    </p:spTree>
    <p:extLst>
      <p:ext uri="{BB962C8B-B14F-4D97-AF65-F5344CB8AC3E}">
        <p14:creationId xmlns:p14="http://schemas.microsoft.com/office/powerpoint/2010/main" val="135029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D92FC8C-DDDC-D884-8B3A-FCCDF6E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modularização permite a reutilização de trechos de programa que facilitam a leitura e futuras manutenções em seus sistemas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2CDEAA-6F10-A61E-9AAF-10A264F137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105149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936D17B-F640-195E-71BC-C23F26CC5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1. </a:t>
            </a:r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(){</a:t>
            </a:r>
          </a:p>
          <a:p>
            <a:r>
              <a:rPr lang="pt-BR" sz="4000" dirty="0"/>
              <a:t>2. 		código</a:t>
            </a:r>
          </a:p>
          <a:p>
            <a:r>
              <a:rPr lang="pt-BR" sz="4000" dirty="0"/>
              <a:t>3. 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D46061-FFAE-D290-7AE6-11093297FE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FUNÇÃO</a:t>
            </a:r>
          </a:p>
        </p:txBody>
      </p:sp>
    </p:spTree>
    <p:extLst>
      <p:ext uri="{BB962C8B-B14F-4D97-AF65-F5344CB8AC3E}">
        <p14:creationId xmlns:p14="http://schemas.microsoft.com/office/powerpoint/2010/main" val="423220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0ECE538-98F4-5A03-C40C-E386E5780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 err="1"/>
              <a:t>function</a:t>
            </a:r>
            <a:r>
              <a:rPr lang="pt-BR" sz="4000" dirty="0"/>
              <a:t> </a:t>
            </a:r>
            <a:r>
              <a:rPr lang="pt-BR" sz="4000" dirty="0" err="1"/>
              <a:t>nomeDaFuncao</a:t>
            </a:r>
            <a:r>
              <a:rPr lang="pt-BR" sz="4000" dirty="0"/>
              <a:t>(parametro1, parametro2, parametro3) {</a:t>
            </a:r>
          </a:p>
          <a:p>
            <a:r>
              <a:rPr lang="pt-BR" sz="4000" dirty="0"/>
              <a:t>  // Corpo da função que usa os parâmetros</a:t>
            </a:r>
          </a:p>
          <a:p>
            <a:r>
              <a:rPr lang="pt-BR" sz="4000" dirty="0"/>
              <a:t>}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EFE5F1-A43B-5757-62E4-BA8A650BDB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É PARÂMETRO</a:t>
            </a:r>
          </a:p>
        </p:txBody>
      </p:sp>
    </p:spTree>
    <p:extLst>
      <p:ext uri="{BB962C8B-B14F-4D97-AF65-F5344CB8AC3E}">
        <p14:creationId xmlns:p14="http://schemas.microsoft.com/office/powerpoint/2010/main" val="3187807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519</Words>
  <Application>Microsoft Macintosh PowerPoint</Application>
  <PresentationFormat>Widescreen</PresentationFormat>
  <Paragraphs>65</Paragraphs>
  <Slides>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Oswald</vt:lpstr>
      <vt:lpstr>Söhne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Apresentação do PowerPoint</vt:lpstr>
      <vt:lpstr>LIÇÃO 14 – FUNÇÕES E EVENTOS EM JAVASCRIPT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LIÇÃO 15: MODELO CLIENTE – SERVIDOR E PADRÃO MVC</vt:lpstr>
      <vt:lpstr>Apresentação do PowerPoint</vt:lpstr>
      <vt:lpstr>Apresentação do PowerPoint</vt:lpstr>
      <vt:lpstr>LIÇÃO 16 – CONCEITO DE FRONT E BACK-END, SPA E SCRIPTS DO LADO DO SERVIDOR </vt:lpstr>
      <vt:lpstr>Apresentação do PowerPoint</vt:lpstr>
      <vt:lpstr>Apresentação do PowerPoint</vt:lpstr>
      <vt:lpstr>Apresentação do PowerPoint</vt:lpstr>
      <vt:lpstr>Apresentação do PowerPoint</vt:lpstr>
      <vt:lpstr>E ESSA SEMANA?</vt:lpstr>
      <vt:lpstr>IMPLEMENTAR UM DESAFIO</vt:lpstr>
      <vt:lpstr>NÃO VAI TER KAHOOT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217</cp:revision>
  <dcterms:created xsi:type="dcterms:W3CDTF">2020-01-23T19:05:58Z</dcterms:created>
  <dcterms:modified xsi:type="dcterms:W3CDTF">2023-10-02T01:57:14Z</dcterms:modified>
</cp:coreProperties>
</file>